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8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5FCC-46CF-411F-B3A3-8A51CF6DA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994AD6-166D-4583-9424-2087CD29D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AF8DD-28B3-4CBF-A047-7A2FD766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4C748-615F-42D1-94D2-3811C862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09E64-BB26-4566-9C79-FE442E10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7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CC657-EEC9-4521-9D26-A2AA72E5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EA3AE-EB15-4785-B3D3-9B1F3F52A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BB62D-9CC2-43A6-81A4-EEDC10AB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AAB52-33A1-4D7A-B29C-31985D97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3AC4F-D21C-4BB1-8117-A373BC6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9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BF9B20-F58A-4A43-A22D-C1EF00070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F8C8EC-DC49-4EEA-BA03-EAB9469B7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BACDE-86AC-4285-9BC3-B1774049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6267B-CC1F-45E2-A8C6-67708173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69409-4B32-459A-8B7B-DA6D8FB1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D305B-38A4-4E1F-8FAB-E7328B60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9646F-2FC6-44E7-80DD-FE57DFC7E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80177-64F1-460B-AC8E-7C2841E0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F70F7-B425-49DB-8841-5294E093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2B3DA-7592-46D2-B9DE-0A7960B0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72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738CF-7268-4785-8D3C-2822C7CF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4B23F-A9B2-48CB-BA4F-75E3CF20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C4BA-F664-48F0-B945-07AB35D5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C9CC5-66DA-4F73-9A7F-E1670A6B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E8C45-335B-497D-B079-57F85164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88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21F1B-A859-4DFD-BF78-BEAF5D8B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948E7-344C-485B-B4A5-C6ED0B4CF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A3E7EF-C628-45FD-8279-02E95B378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F9A9DF-1217-4A65-B9E6-FD86FAF4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EFFCD6-2380-4002-ACCB-E4850F5A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8B2DB-FD3B-4977-BCA7-00CAE567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1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4ACDA-58D2-4DA1-A15A-CBC2709C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04F4E1-4EA3-461E-8FC2-9810B65C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9BB56-1A2F-4F65-9425-9B96213E5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71F9F-EBBB-45E0-BADA-87B1F43FE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C380E1-2EF6-40BB-B129-7BAEB0DB0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E313C9-A10A-418F-A138-BFBCFC4B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3AB3E8-22CD-4D91-A3E8-13C3C97A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A40908-1AB4-4E93-9538-DBF4F318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7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530E-7042-4C1A-88E2-144F4DE3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B5876-BDF4-4D25-B2C8-487ACDFE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44EFD4-4FCD-49AE-9F5D-C2A2D53E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9AD5F-0579-4445-93FC-4BAF13B7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2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ACB1D-3649-4EF3-A393-1D1012BE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99A749-3E5B-43CD-80C4-0208B7C6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B5B52-5705-436F-9948-CD501221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3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1CE7D-4800-4676-9373-98B496BB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08768-D5F6-465C-A1ED-0F552685A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B821B-1D69-4049-BB31-82A137E9F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F3A2F2-8B77-4134-95FE-D85A3670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20FF22-15D8-4AFF-9539-2F0ED324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9B336E-EE9F-45A7-AB3D-862D6B46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1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4BC4C-CB5E-47C6-B234-B8301F61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05FF57-8E8C-42A4-9F26-052A42DC3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4763-64E5-4983-9808-D9A22D846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70FEF-3814-48A8-B7BF-B4A8D347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72905-66B5-4C57-B502-EE192AEB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9ED83-7558-4BBC-B7F8-74027D05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0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C216A-480E-473B-92F9-6774FE88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D4E429-88BD-4668-A414-A2EEBF76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BA92-4516-4D8E-8220-E9BFF79D3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B878C-C218-4C5B-905D-9A255385B448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73ADC-8A02-4DED-BF8B-36325EB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93D87-FA85-4319-AD39-B05223F37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40EF-0B4D-4791-B4B6-5401763522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0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gdae.lim/&#44592;&#44228;-&#54617;&#49845;-machine-learning-&#51008;-&#51600;&#44161;&#45796;-part-4-63ed781eee3c" TargetMode="External"/><Relationship Id="rId2" Type="http://schemas.openxmlformats.org/officeDocument/2006/relationships/hyperlink" Target="http://solarisailab.com/archives/14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chandong83/221234633002" TargetMode="External"/><Relationship Id="rId2" Type="http://schemas.openxmlformats.org/officeDocument/2006/relationships/hyperlink" Target="https://shopping.nav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.naver.com/search.naver?where=image&amp;sm=tab_jum&amp;query=%EC%95%84%EB%91%90%EC%9D%B4%EB%85%B8+%EC%B9%B4%EB%A9%94%EB%9D%BC%EB%AA%A8%EB%93%8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04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403970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아두이노 카메라 얼굴인식 결과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9752" y="1225852"/>
            <a:ext cx="5098356" cy="5245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07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1660772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IOT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디자인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75387" y="1036286"/>
            <a:ext cx="5276223" cy="5566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08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디자인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KakaoTalk_Video_20181120_2021_57_566">
            <a:hlinkClick r:id="" action="ppaction://media"/>
            <a:extLst>
              <a:ext uri="{FF2B5EF4-FFF2-40B4-BE49-F238E27FC236}">
                <a16:creationId xmlns:a16="http://schemas.microsoft.com/office/drawing/2014/main" id="{E03ADDA3-D6AB-4CF9-9FA4-B0545B6FD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247103" y="547465"/>
            <a:ext cx="5458135" cy="65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08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184646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얼굴 인식 코드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96363" y="1132244"/>
            <a:ext cx="5699637" cy="606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300"/>
              <a:t>import face_recognition</a:t>
            </a:r>
          </a:p>
          <a:p>
            <a:pPr>
              <a:defRPr/>
            </a:pPr>
            <a:r>
              <a:rPr lang="en-US" altLang="en-US" sz="1300"/>
              <a:t>import cv2</a:t>
            </a:r>
          </a:p>
          <a:p>
            <a:pPr>
              <a:defRPr/>
            </a:pPr>
            <a:r>
              <a:rPr lang="en-US" altLang="en-US" sz="1300"/>
              <a:t>import camera</a:t>
            </a:r>
          </a:p>
          <a:p>
            <a:pPr>
              <a:defRPr/>
            </a:pPr>
            <a:r>
              <a:rPr lang="en-US" altLang="en-US" sz="1300"/>
              <a:t>import os</a:t>
            </a:r>
          </a:p>
          <a:p>
            <a:pPr>
              <a:defRPr/>
            </a:pPr>
            <a:r>
              <a:rPr lang="en-US" altLang="en-US" sz="1300"/>
              <a:t>import numpy as np</a:t>
            </a:r>
            <a:endParaRPr lang="en-US" altLang="en-US" sz="1400"/>
          </a:p>
          <a:p>
            <a:pPr>
              <a:defRPr/>
            </a:pPr>
            <a:r>
              <a:rPr lang="en-US" altLang="en-US" sz="1400" b="1">
                <a:solidFill>
                  <a:srgbClr val="800080"/>
                </a:solidFill>
              </a:rPr>
              <a:t># </a:t>
            </a:r>
            <a:r>
              <a:rPr lang="en-US" altLang="ko-KR" sz="1400" b="1">
                <a:solidFill>
                  <a:srgbClr val="800080"/>
                </a:solidFill>
              </a:rPr>
              <a:t>knowns</a:t>
            </a:r>
            <a:r>
              <a:rPr lang="ko-KR" altLang="en-US" sz="1400" b="1">
                <a:solidFill>
                  <a:srgbClr val="800080"/>
                </a:solidFill>
              </a:rPr>
              <a:t>폴더에서 사진파일을 읽고</a:t>
            </a:r>
            <a:r>
              <a:rPr lang="en-US" altLang="ko-KR" sz="1400" b="1">
                <a:solidFill>
                  <a:srgbClr val="800080"/>
                </a:solidFill>
              </a:rPr>
              <a:t>,</a:t>
            </a:r>
            <a:r>
              <a:rPr lang="ko-KR" altLang="en-US" sz="1400" b="1">
                <a:solidFill>
                  <a:srgbClr val="800080"/>
                </a:solidFill>
              </a:rPr>
              <a:t>파일로 부터 사람이름 추출</a:t>
            </a:r>
          </a:p>
          <a:p>
            <a:pPr>
              <a:defRPr/>
            </a:pPr>
            <a:r>
              <a:rPr lang="en-US" altLang="ko-KR" sz="1400" b="1">
                <a:solidFill>
                  <a:srgbClr val="800080"/>
                </a:solidFill>
              </a:rPr>
              <a:t>#</a:t>
            </a:r>
            <a:r>
              <a:rPr lang="ko-KR" altLang="en-US" sz="1400" b="1">
                <a:solidFill>
                  <a:srgbClr val="800080"/>
                </a:solidFill>
              </a:rPr>
              <a:t>사진에서 얼굴 영역을 알아내고</a:t>
            </a:r>
            <a:r>
              <a:rPr lang="en-US" altLang="ko-KR" sz="1400" b="1">
                <a:solidFill>
                  <a:srgbClr val="800080"/>
                </a:solidFill>
              </a:rPr>
              <a:t>,face landmarks</a:t>
            </a:r>
            <a:r>
              <a:rPr lang="ko-KR" altLang="en-US" sz="1400" b="1">
                <a:solidFill>
                  <a:srgbClr val="800080"/>
                </a:solidFill>
              </a:rPr>
              <a:t>라 불리는 </a:t>
            </a:r>
            <a:r>
              <a:rPr lang="en-US" altLang="ko-KR" sz="1400" b="1">
                <a:solidFill>
                  <a:srgbClr val="800080"/>
                </a:solidFill>
              </a:rPr>
              <a:t>68</a:t>
            </a:r>
            <a:r>
              <a:rPr lang="ko-KR" altLang="en-US" sz="1400" b="1">
                <a:solidFill>
                  <a:srgbClr val="800080"/>
                </a:solidFill>
              </a:rPr>
              <a:t>개의 얼굴 특징의 위치를 분석한 데이터를 </a:t>
            </a:r>
            <a:r>
              <a:rPr lang="en-US" altLang="ko-KR" sz="1400" b="1">
                <a:solidFill>
                  <a:srgbClr val="800080"/>
                </a:solidFill>
              </a:rPr>
              <a:t>known_face_encodings</a:t>
            </a:r>
            <a:r>
              <a:rPr lang="ko-KR" altLang="en-US" sz="1400" b="1">
                <a:solidFill>
                  <a:srgbClr val="800080"/>
                </a:solidFill>
              </a:rPr>
              <a:t>에 저장</a:t>
            </a:r>
            <a:endParaRPr lang="ko-KR" altLang="en-US" sz="1400"/>
          </a:p>
          <a:p>
            <a:pPr>
              <a:defRPr/>
            </a:pPr>
            <a:r>
              <a:rPr lang="en-US" altLang="ko-KR" sz="1400"/>
              <a:t>(</a:t>
            </a:r>
            <a:r>
              <a:rPr lang="ko-KR" altLang="en-US" sz="1400"/>
              <a:t>첨부사이트 </a:t>
            </a:r>
            <a:r>
              <a:rPr lang="en-US" altLang="ko-KR" sz="1400"/>
              <a:t>2)</a:t>
            </a:r>
          </a:p>
          <a:p>
            <a:pPr>
              <a:defRPr/>
            </a:pPr>
            <a:r>
              <a:rPr lang="en-US" altLang="en-US" sz="1400"/>
              <a:t>  dirname = 'knowns'</a:t>
            </a:r>
          </a:p>
          <a:p>
            <a:pPr>
              <a:defRPr/>
            </a:pPr>
            <a:r>
              <a:rPr lang="en-US" altLang="en-US" sz="1400"/>
              <a:t>  files = os.listdir(dirname)</a:t>
            </a:r>
          </a:p>
          <a:p>
            <a:pPr>
              <a:defRPr/>
            </a:pPr>
            <a:r>
              <a:rPr lang="en-US" altLang="en-US" sz="1400"/>
              <a:t>   for filename in files:</a:t>
            </a:r>
          </a:p>
          <a:p>
            <a:pPr>
              <a:defRPr/>
            </a:pPr>
            <a:r>
              <a:rPr lang="en-US" altLang="en-US" sz="1700"/>
              <a:t>    </a:t>
            </a:r>
            <a:r>
              <a:rPr lang="en-US" altLang="en-US" sz="1500"/>
              <a:t>  </a:t>
            </a:r>
            <a:r>
              <a:rPr lang="en-US" altLang="en-US" sz="1300"/>
              <a:t>name, ext = os.path.splitext(filename)</a:t>
            </a:r>
          </a:p>
          <a:p>
            <a:pPr>
              <a:defRPr/>
            </a:pPr>
            <a:r>
              <a:rPr lang="en-US" altLang="en-US" sz="1300"/>
              <a:t>        if ext == '.jpg':</a:t>
            </a:r>
          </a:p>
          <a:p>
            <a:pPr>
              <a:defRPr/>
            </a:pPr>
            <a:r>
              <a:rPr lang="en-US" altLang="en-US" sz="1300"/>
              <a:t>            self.known_face_names.append(name)</a:t>
            </a:r>
            <a:endParaRPr lang="en-US" altLang="en-US" sz="1500"/>
          </a:p>
          <a:p>
            <a:pPr>
              <a:defRPr/>
            </a:pPr>
            <a:r>
              <a:rPr lang="en-US" altLang="en-US" sz="1500"/>
              <a:t>           </a:t>
            </a:r>
            <a:r>
              <a:rPr lang="en-US" altLang="en-US" sz="1400"/>
              <a:t>pathname = os.path.join(dirname, filename)</a:t>
            </a:r>
          </a:p>
          <a:p>
            <a:pPr>
              <a:defRPr/>
            </a:pPr>
            <a:r>
              <a:rPr lang="en-US" altLang="en-US" sz="1400"/>
              <a:t>            </a:t>
            </a:r>
            <a:r>
              <a:rPr lang="en-US" altLang="ko-KR" sz="1400"/>
              <a:t>i</a:t>
            </a:r>
            <a:r>
              <a:rPr lang="en-US" altLang="en-US" sz="1400"/>
              <a:t>mg = face_recognition.load_image_file(pathname)</a:t>
            </a:r>
          </a:p>
          <a:p>
            <a:pPr>
              <a:defRPr/>
            </a:pPr>
            <a:r>
              <a:rPr lang="en-US" altLang="en-US" sz="1400"/>
              <a:t>            face_encoding = face_recognition.face_encodings(img)[0]</a:t>
            </a:r>
          </a:p>
          <a:p>
            <a:pPr>
              <a:defRPr/>
            </a:pPr>
            <a:r>
              <a:rPr lang="en-US" altLang="en-US" sz="1400"/>
              <a:t>            </a:t>
            </a:r>
            <a:r>
              <a:rPr lang="en-US" altLang="ko-KR" sz="1400"/>
              <a:t>s</a:t>
            </a:r>
            <a:r>
              <a:rPr lang="en-US" altLang="en-US" sz="1400"/>
              <a:t>elf.known_face_encodings.append(face_encoding)</a:t>
            </a:r>
          </a:p>
          <a:p>
            <a:pPr>
              <a:defRPr/>
            </a:pPr>
            <a:endParaRPr lang="en-US" altLang="en-US" sz="1400"/>
          </a:p>
          <a:p>
            <a:pPr>
              <a:defRPr/>
            </a:pPr>
            <a:r>
              <a:rPr lang="ko-KR" altLang="en-US" sz="1400" b="1">
                <a:solidFill>
                  <a:srgbClr val="800080"/>
                </a:solidFill>
              </a:rPr>
              <a:t>#카메라로 부터 frame을 읽어서 1/4크기로 줄인다-&gt;계산양을 줄이기 위해</a:t>
            </a:r>
          </a:p>
          <a:p>
            <a:pPr>
              <a:defRPr/>
            </a:pPr>
            <a:r>
              <a:rPr lang="ko-KR" altLang="en-US" sz="1400"/>
              <a:t>frame = self.camera.get_frame()</a:t>
            </a:r>
          </a:p>
          <a:p>
            <a:pPr>
              <a:defRPr/>
            </a:pPr>
            <a:r>
              <a:rPr lang="ko-KR" altLang="en-US" sz="1400"/>
              <a:t>small_frame = cv2.resize(frame, (0, 0), fx=0.25, fy=0.25)</a:t>
            </a:r>
          </a:p>
          <a:p>
            <a:pPr>
              <a:defRPr/>
            </a:pPr>
            <a:endParaRPr lang="en-US" altLang="en-US" sz="1400"/>
          </a:p>
          <a:p>
            <a:pPr>
              <a:defRPr/>
            </a:pPr>
            <a:endParaRPr lang="en-US" altLang="en-US" sz="1400"/>
          </a:p>
          <a:p>
            <a:pPr>
              <a:defRPr/>
            </a:pPr>
            <a:r>
              <a:rPr lang="en-US" altLang="en-US" sz="1400"/>
              <a:t>        </a:t>
            </a:r>
            <a:endParaRPr lang="en-US" altLang="en-US" sz="1700"/>
          </a:p>
          <a:p>
            <a:pPr>
              <a:defRPr/>
            </a:pPr>
            <a:endParaRPr lang="en-US" altLang="en-US" sz="1700"/>
          </a:p>
        </p:txBody>
      </p:sp>
      <p:sp>
        <p:nvSpPr>
          <p:cNvPr id="40" name="TextBox 39"/>
          <p:cNvSpPr txBox="1"/>
          <p:nvPr/>
        </p:nvSpPr>
        <p:spPr>
          <a:xfrm>
            <a:off x="6095998" y="1169716"/>
            <a:ext cx="5529148" cy="512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300" b="1">
              <a:solidFill>
                <a:srgbClr val="800080"/>
              </a:solidFill>
            </a:endParaRPr>
          </a:p>
          <a:p>
            <a:pPr>
              <a:defRPr/>
            </a:pPr>
            <a:r>
              <a:rPr lang="en-US" altLang="ko-KR" sz="1400" b="1">
                <a:solidFill>
                  <a:srgbClr val="800080"/>
                </a:solidFill>
              </a:rPr>
              <a:t>#</a:t>
            </a:r>
            <a:r>
              <a:rPr lang="ko-KR" altLang="en-US" sz="1400" b="1">
                <a:solidFill>
                  <a:srgbClr val="800080"/>
                </a:solidFill>
              </a:rPr>
              <a:t>읽은 </a:t>
            </a:r>
            <a:r>
              <a:rPr lang="en-US" altLang="ko-KR" sz="1400" b="1">
                <a:solidFill>
                  <a:srgbClr val="800080"/>
                </a:solidFill>
              </a:rPr>
              <a:t>frame</a:t>
            </a:r>
            <a:r>
              <a:rPr lang="ko-KR" altLang="en-US" sz="1400" b="1">
                <a:solidFill>
                  <a:srgbClr val="800080"/>
                </a:solidFill>
              </a:rPr>
              <a:t>에서 얼굴영역과 특징 추출</a:t>
            </a:r>
          </a:p>
          <a:p>
            <a:pPr>
              <a:defRPr/>
            </a:pPr>
            <a:r>
              <a:rPr lang="en-US" altLang="en-US" sz="1300"/>
              <a:t>if self.process_this_frame:</a:t>
            </a:r>
          </a:p>
          <a:p>
            <a:pPr>
              <a:defRPr/>
            </a:pPr>
            <a:r>
              <a:rPr lang="en-US" altLang="en-US" sz="1300"/>
              <a:t>            self.face_locations = face_recognition.face_locations(rgb_small_frame)</a:t>
            </a:r>
          </a:p>
          <a:p>
            <a:pPr>
              <a:defRPr/>
            </a:pPr>
            <a:r>
              <a:rPr lang="en-US" altLang="en-US" sz="1300"/>
              <a:t>            self.face_encodings = face_recognition.face_encodings(rgb_small_frame, self.face_locations</a:t>
            </a:r>
          </a:p>
          <a:p>
            <a:pPr>
              <a:defRPr/>
            </a:pPr>
            <a:r>
              <a:rPr lang="en-US" altLang="en-US" sz="1300"/>
              <a:t>            self.face_names = []</a:t>
            </a:r>
          </a:p>
          <a:p>
            <a:pPr>
              <a:defRPr/>
            </a:pPr>
            <a:endParaRPr lang="en-US" altLang="en-US" sz="1300"/>
          </a:p>
          <a:p>
            <a:pPr>
              <a:defRPr/>
            </a:pPr>
            <a:r>
              <a:rPr lang="en-US" altLang="ko-KR" sz="1400" b="1">
                <a:solidFill>
                  <a:srgbClr val="800080"/>
                </a:solidFill>
              </a:rPr>
              <a:t>#frame</a:t>
            </a:r>
            <a:r>
              <a:rPr lang="ko-KR" altLang="en-US" sz="1400" b="1">
                <a:solidFill>
                  <a:srgbClr val="800080"/>
                </a:solidFill>
              </a:rPr>
              <a:t>에서 추출한 얼굴</a:t>
            </a:r>
            <a:r>
              <a:rPr lang="en-US" altLang="ko-KR" sz="1400" b="1">
                <a:solidFill>
                  <a:srgbClr val="800080"/>
                </a:solidFill>
              </a:rPr>
              <a:t>-knowns</a:t>
            </a:r>
            <a:r>
              <a:rPr lang="ko-KR" altLang="en-US" sz="1400" b="1">
                <a:solidFill>
                  <a:srgbClr val="800080"/>
                </a:solidFill>
              </a:rPr>
              <a:t>에 있는 사진데이터와 비교 하여</a:t>
            </a:r>
          </a:p>
          <a:p>
            <a:pPr>
              <a:defRPr/>
            </a:pPr>
            <a:r>
              <a:rPr lang="ko-KR" altLang="en-US" sz="1400" b="1">
                <a:solidFill>
                  <a:srgbClr val="800080"/>
                </a:solidFill>
              </a:rPr>
              <a:t>얼마나 비슷한지 </a:t>
            </a:r>
            <a:r>
              <a:rPr lang="en-US" altLang="ko-KR" sz="1400" b="1">
                <a:solidFill>
                  <a:srgbClr val="800080"/>
                </a:solidFill>
              </a:rPr>
              <a:t>distance</a:t>
            </a:r>
            <a:r>
              <a:rPr lang="ko-KR" altLang="en-US" sz="1400" b="1">
                <a:solidFill>
                  <a:srgbClr val="800080"/>
                </a:solidFill>
              </a:rPr>
              <a:t>로 환산</a:t>
            </a:r>
            <a:r>
              <a:rPr lang="ko-KR" altLang="en-US" sz="1400"/>
              <a:t> </a:t>
            </a:r>
          </a:p>
          <a:p>
            <a:pPr>
              <a:defRPr/>
            </a:pPr>
            <a:r>
              <a:rPr lang="en-US" altLang="ko-KR" sz="1400" b="1">
                <a:solidFill>
                  <a:srgbClr val="800080"/>
                </a:solidFill>
              </a:rPr>
              <a:t>#distance</a:t>
            </a:r>
            <a:r>
              <a:rPr lang="ko-KR" altLang="en-US" sz="1400" b="1">
                <a:solidFill>
                  <a:srgbClr val="800080"/>
                </a:solidFill>
              </a:rPr>
              <a:t>가 작을수록 비슷한 얼굴</a:t>
            </a:r>
            <a:r>
              <a:rPr lang="en-US" altLang="ko-KR" sz="1400" b="1">
                <a:solidFill>
                  <a:srgbClr val="800080"/>
                </a:solidFill>
              </a:rPr>
              <a:t>,</a:t>
            </a:r>
            <a:r>
              <a:rPr lang="ko-KR" altLang="en-US" sz="1400" b="1">
                <a:solidFill>
                  <a:srgbClr val="800080"/>
                </a:solidFill>
              </a:rPr>
              <a:t> 거리값이 </a:t>
            </a:r>
            <a:r>
              <a:rPr lang="en-US" altLang="ko-KR" sz="1400" b="1">
                <a:solidFill>
                  <a:srgbClr val="800080"/>
                </a:solidFill>
              </a:rPr>
              <a:t>0.6</a:t>
            </a:r>
            <a:r>
              <a:rPr lang="ko-KR" altLang="en-US" sz="1400" b="1">
                <a:solidFill>
                  <a:srgbClr val="800080"/>
                </a:solidFill>
              </a:rPr>
              <a:t>이하이고 최솟값인 사람 찾기</a:t>
            </a:r>
            <a:endParaRPr lang="ko-KR" altLang="en-US" sz="1300"/>
          </a:p>
          <a:p>
            <a:pPr>
              <a:defRPr/>
            </a:pPr>
            <a:r>
              <a:rPr lang="en-US" altLang="en-US" sz="1300"/>
              <a:t>            for face_encoding in self.face_encodings:</a:t>
            </a:r>
          </a:p>
          <a:p>
            <a:pPr>
              <a:defRPr/>
            </a:pPr>
            <a:r>
              <a:rPr lang="en-US" altLang="en-US" sz="1300"/>
              <a:t>            distances = face_recognition.face_distance(self.known_face_encodings, face_encoding)</a:t>
            </a:r>
          </a:p>
          <a:p>
            <a:pPr>
              <a:defRPr/>
            </a:pPr>
            <a:r>
              <a:rPr lang="en-US" altLang="en-US" sz="1300"/>
              <a:t>                min_value = min(distances)</a:t>
            </a:r>
          </a:p>
          <a:p>
            <a:pPr>
              <a:defRPr/>
            </a:pPr>
            <a:r>
              <a:rPr lang="en-US" altLang="en-US" sz="1300"/>
              <a:t>                name = "Unknown"</a:t>
            </a:r>
          </a:p>
          <a:p>
            <a:pPr>
              <a:defRPr/>
            </a:pPr>
            <a:r>
              <a:rPr lang="en-US" altLang="en-US" sz="1300"/>
              <a:t>                if min_value &lt; 0.6:</a:t>
            </a:r>
          </a:p>
          <a:p>
            <a:pPr>
              <a:defRPr/>
            </a:pPr>
            <a:r>
              <a:rPr lang="en-US" altLang="en-US" sz="1300"/>
              <a:t>                    index = np.argmin(distances)</a:t>
            </a:r>
          </a:p>
          <a:p>
            <a:pPr>
              <a:defRPr/>
            </a:pPr>
            <a:r>
              <a:rPr lang="en-US" altLang="en-US" sz="1300"/>
              <a:t>                    name = self.known_face_names[index]</a:t>
            </a:r>
          </a:p>
          <a:p>
            <a:pPr>
              <a:defRPr/>
            </a:pPr>
            <a:r>
              <a:rPr lang="en-US" altLang="en-US" sz="1300"/>
              <a:t>                self.face_names.append(name)</a:t>
            </a:r>
          </a:p>
          <a:p>
            <a:pPr>
              <a:defRPr/>
            </a:pPr>
            <a:r>
              <a:rPr lang="en-US" altLang="en-US" sz="1300"/>
              <a:t>        self.process_this_frame = not self.process_this_frame</a:t>
            </a:r>
          </a:p>
          <a:p>
            <a:pPr>
              <a:defRPr/>
            </a:pPr>
            <a:endParaRPr lang="ko-KR" altLang="en-US" sz="1300"/>
          </a:p>
          <a:p>
            <a:pPr>
              <a:defRPr/>
            </a:pPr>
            <a:r>
              <a:rPr lang="ko-KR" altLang="en-US" sz="1300" b="1">
                <a:solidFill>
                  <a:srgbClr val="800080"/>
                </a:solidFill>
              </a:rPr>
              <a:t>  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4375" y="1151033"/>
            <a:ext cx="7155800" cy="54501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08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184646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얼굴 인식 코드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96363" y="1132244"/>
            <a:ext cx="5699637" cy="45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 sz="1300"/>
          </a:p>
          <a:p>
            <a:pPr>
              <a:defRPr/>
            </a:pPr>
            <a:r>
              <a:rPr lang="en-US" altLang="en-US" sz="1400"/>
              <a:t> </a:t>
            </a:r>
            <a:r>
              <a:rPr lang="en-US" altLang="en-US" sz="1400" b="1">
                <a:solidFill>
                  <a:srgbClr val="800080"/>
                </a:solidFill>
              </a:rPr>
              <a:t>#</a:t>
            </a:r>
            <a:r>
              <a:rPr lang="ko-KR" altLang="en-US" sz="1400" b="1">
                <a:solidFill>
                  <a:srgbClr val="800080"/>
                </a:solidFill>
              </a:rPr>
              <a:t>찾은 사람의 얼굴 영역과 이름을 비디오 화면에 출력</a:t>
            </a:r>
            <a:endParaRPr lang="ko-KR" altLang="en-US" sz="1400"/>
          </a:p>
          <a:p>
            <a:pPr>
              <a:defRPr/>
            </a:pPr>
            <a:r>
              <a:rPr lang="en-US" altLang="en-US" sz="1300"/>
              <a:t>  for (top, right, bottom, left), name in zip(self.face_locations, self.face_names):</a:t>
            </a:r>
          </a:p>
          <a:p>
            <a:pPr>
              <a:defRPr/>
            </a:pPr>
            <a:r>
              <a:rPr lang="en-US" altLang="en-US" sz="1300"/>
              <a:t>            top *= 4</a:t>
            </a:r>
          </a:p>
          <a:p>
            <a:pPr>
              <a:defRPr/>
            </a:pPr>
            <a:r>
              <a:rPr lang="en-US" altLang="en-US" sz="1300"/>
              <a:t>            right *= 4</a:t>
            </a:r>
          </a:p>
          <a:p>
            <a:pPr>
              <a:defRPr/>
            </a:pPr>
            <a:r>
              <a:rPr lang="en-US" altLang="en-US" sz="1300"/>
              <a:t>            bottom *= 4</a:t>
            </a:r>
          </a:p>
          <a:p>
            <a:pPr>
              <a:defRPr/>
            </a:pPr>
            <a:r>
              <a:rPr lang="en-US" altLang="en-US" sz="1300"/>
              <a:t>            left *= 4</a:t>
            </a:r>
            <a:r>
              <a:rPr lang="en-US" altLang="ko-KR" sz="1300" b="1">
                <a:solidFill>
                  <a:srgbClr val="800080"/>
                </a:solidFill>
              </a:rPr>
              <a:t>#(1/4)</a:t>
            </a:r>
            <a:r>
              <a:rPr lang="ko-KR" altLang="en-US" sz="1300" b="1">
                <a:solidFill>
                  <a:srgbClr val="800080"/>
                </a:solidFill>
              </a:rPr>
              <a:t>로 줄여줬으니 다시 늘려주기</a:t>
            </a:r>
            <a:endParaRPr lang="ko-KR" altLang="en-US" sz="1300"/>
          </a:p>
          <a:p>
            <a:pPr>
              <a:defRPr/>
            </a:pPr>
            <a:endParaRPr lang="en-US" altLang="en-US" sz="1300"/>
          </a:p>
          <a:p>
            <a:pPr>
              <a:defRPr/>
            </a:pPr>
            <a:r>
              <a:rPr lang="en-US" altLang="en-US" sz="1300"/>
              <a:t>            </a:t>
            </a:r>
            <a:r>
              <a:rPr lang="en-US" altLang="en-US" sz="1300" b="1">
                <a:solidFill>
                  <a:srgbClr val="800080"/>
                </a:solidFill>
              </a:rPr>
              <a:t>#</a:t>
            </a:r>
            <a:r>
              <a:rPr lang="ko-KR" altLang="en-US" sz="1300" b="1">
                <a:solidFill>
                  <a:srgbClr val="800080"/>
                </a:solidFill>
              </a:rPr>
              <a:t>얼굴 주변에</a:t>
            </a:r>
            <a:r>
              <a:rPr lang="en-US" altLang="en-US" sz="1300" b="1">
                <a:solidFill>
                  <a:srgbClr val="800080"/>
                </a:solidFill>
              </a:rPr>
              <a:t> draw box</a:t>
            </a:r>
            <a:endParaRPr lang="en-US" altLang="en-US" sz="1300"/>
          </a:p>
          <a:p>
            <a:pPr>
              <a:defRPr/>
            </a:pPr>
            <a:r>
              <a:rPr lang="en-US" altLang="en-US" sz="1300"/>
              <a:t>            cv2.rectangle(frame, (left, top), (right, bottom), (0, 0, 255), 2)</a:t>
            </a:r>
          </a:p>
          <a:p>
            <a:pPr>
              <a:defRPr/>
            </a:pPr>
            <a:endParaRPr lang="en-US" altLang="en-US" sz="1300"/>
          </a:p>
          <a:p>
            <a:pPr>
              <a:defRPr/>
            </a:pPr>
            <a:r>
              <a:rPr lang="en-US" altLang="en-US" sz="1300"/>
              <a:t>            </a:t>
            </a:r>
            <a:r>
              <a:rPr lang="en-US" altLang="en-US" sz="1300" b="1">
                <a:solidFill>
                  <a:srgbClr val="800080"/>
                </a:solidFill>
              </a:rPr>
              <a:t># </a:t>
            </a:r>
            <a:r>
              <a:rPr lang="ko-KR" altLang="en-US" sz="1300" b="1">
                <a:solidFill>
                  <a:srgbClr val="800080"/>
                </a:solidFill>
              </a:rPr>
              <a:t>이름 라벨 출력</a:t>
            </a:r>
            <a:endParaRPr lang="ko-KR" altLang="en-US" sz="1300"/>
          </a:p>
          <a:p>
            <a:pPr>
              <a:defRPr/>
            </a:pPr>
            <a:r>
              <a:rPr lang="en-US" altLang="en-US" sz="1300"/>
              <a:t>            cv2.rectangle(frame, (left, bottom - 35), (right, bottom), (0, 0, 255), cv2.FILLED)</a:t>
            </a:r>
          </a:p>
          <a:p>
            <a:pPr>
              <a:defRPr/>
            </a:pPr>
            <a:r>
              <a:rPr lang="en-US" altLang="en-US" sz="1300"/>
              <a:t>            font = cv2.FONT_HERSHEY_DUPLEX</a:t>
            </a:r>
          </a:p>
          <a:p>
            <a:pPr>
              <a:defRPr/>
            </a:pPr>
            <a:r>
              <a:rPr lang="en-US" altLang="en-US" sz="1300"/>
              <a:t>            cv2.putText(frame, name, (left + 6, bottom - 6), font, 1.0, (255, 255, 255), 1)</a:t>
            </a:r>
          </a:p>
          <a:p>
            <a:pPr>
              <a:defRPr/>
            </a:pPr>
            <a:endParaRPr lang="en-US" altLang="en-US" sz="1300"/>
          </a:p>
          <a:p>
            <a:pPr>
              <a:defRPr/>
            </a:pPr>
            <a:r>
              <a:rPr lang="en-US" altLang="en-US" sz="1300"/>
              <a:t>        return frame</a:t>
            </a:r>
          </a:p>
          <a:p>
            <a:pPr>
              <a:defRPr/>
            </a:pPr>
            <a:r>
              <a:rPr lang="en-US" altLang="en-US" sz="1400"/>
              <a:t>        </a:t>
            </a:r>
            <a:endParaRPr lang="en-US" altLang="en-US" sz="1700"/>
          </a:p>
          <a:p>
            <a:pPr>
              <a:defRPr/>
            </a:pPr>
            <a:endParaRPr lang="en-US" altLang="en-US" sz="1700"/>
          </a:p>
        </p:txBody>
      </p:sp>
      <p:sp>
        <p:nvSpPr>
          <p:cNvPr id="40" name="TextBox 39"/>
          <p:cNvSpPr txBox="1"/>
          <p:nvPr/>
        </p:nvSpPr>
        <p:spPr>
          <a:xfrm>
            <a:off x="6095998" y="1169716"/>
            <a:ext cx="5529148" cy="67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300" b="1">
              <a:solidFill>
                <a:srgbClr val="800080"/>
              </a:solidFill>
            </a:endParaRPr>
          </a:p>
          <a:p>
            <a:pPr>
              <a:defRPr/>
            </a:pPr>
            <a:endParaRPr lang="ko-KR" altLang="en-US" sz="1300"/>
          </a:p>
          <a:p>
            <a:pPr>
              <a:defRPr/>
            </a:pPr>
            <a:r>
              <a:rPr lang="ko-KR" altLang="en-US" sz="1300" b="1">
                <a:solidFill>
                  <a:srgbClr val="800080"/>
                </a:solidFill>
              </a:rPr>
              <a:t>  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09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3082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얼굴 인식 실습 사진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9B197C3-2D94-423B-AC10-3F8489154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64" y="2080144"/>
            <a:ext cx="4609837" cy="3457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5770B-D90A-4DD3-ABCD-157ADF4C63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24941" y="2080144"/>
            <a:ext cx="4609839" cy="3457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EF07BD-5C82-47E8-8331-B208F8B49D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2148" y="2080144"/>
            <a:ext cx="4609839" cy="345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3013321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팀원 역할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&amp;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참고 문헌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5296" y="1082992"/>
            <a:ext cx="11326714" cy="5585301"/>
            <a:chOff x="216357" y="784119"/>
            <a:chExt cx="11805867" cy="5885755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59225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73970" y="1576552"/>
            <a:ext cx="5431335" cy="228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박미희 </a:t>
            </a:r>
            <a:r>
              <a:rPr lang="en-US" altLang="ko-KR"/>
              <a:t>:</a:t>
            </a:r>
            <a:r>
              <a:rPr lang="ko-KR" altLang="en-US"/>
              <a:t> 파이썬 얼굴인식 알고리즘 코드 작성</a:t>
            </a:r>
          </a:p>
          <a:p>
            <a:pPr lvl="0">
              <a:defRPr/>
            </a:pP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엄단경 </a:t>
            </a:r>
            <a:r>
              <a:rPr lang="en-US" altLang="ko-KR"/>
              <a:t>: </a:t>
            </a:r>
            <a:r>
              <a:rPr lang="ko-KR" altLang="en-US"/>
              <a:t>파이썬 얼굴인식 알고리즘 코드 작성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박소현 </a:t>
            </a:r>
            <a:r>
              <a:rPr lang="en-US" altLang="ko-KR"/>
              <a:t>: </a:t>
            </a:r>
            <a:r>
              <a:rPr lang="ko-KR" altLang="en-US"/>
              <a:t>파이썬 얼굴인식 알고리즘 코드 작성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이세미 </a:t>
            </a:r>
            <a:r>
              <a:rPr lang="en-US" altLang="ko-KR"/>
              <a:t>: </a:t>
            </a:r>
            <a:r>
              <a:rPr lang="ko-KR" altLang="en-US"/>
              <a:t>파이썬 얼굴인식 알고리즘 코드 작성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32" y="4281914"/>
            <a:ext cx="5618831" cy="173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참고 문헌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>
                <a:hlinkClick r:id="rId2"/>
              </a:rPr>
              <a:t>http://solarisailab.com/archives/1422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>
                <a:hlinkClick r:id="rId3"/>
              </a:rPr>
              <a:t>https://medium.com/@jongdae.lim/기계-학습-machine-learning-은-즐겁다-part-4-63ed781eee3c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3.https://github.com/ageitgey/face_recognition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07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누구를 위한 제품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r>
                <a:rPr lang="ko-KR" altLang="en-US" sz="3200" b="1" dirty="0">
                  <a:solidFill>
                    <a:srgbClr val="FFC000"/>
                  </a:solidFill>
                </a:rPr>
                <a:t>안면인식장애란</a:t>
              </a:r>
              <a:r>
                <a:rPr lang="en-US" altLang="ko-KR" sz="3200" b="1" dirty="0">
                  <a:solidFill>
                    <a:srgbClr val="FFC000"/>
                  </a:solidFill>
                </a:rPr>
                <a:t>?</a:t>
              </a:r>
              <a:endParaRPr lang="ko-KR" altLang="en-US" sz="3200" b="1" dirty="0">
                <a:solidFill>
                  <a:srgbClr val="FFC000"/>
                </a:solidFill>
              </a:endParaRPr>
            </a:p>
            <a:p>
              <a:pPr fontAlgn="base"/>
              <a:endParaRPr lang="en-US" altLang="ko-KR" dirty="0">
                <a:solidFill>
                  <a:schemeClr val="tx1"/>
                </a:solidFill>
              </a:endParaRPr>
            </a:p>
            <a:p>
              <a:pPr fontAlgn="base"/>
              <a:r>
                <a:rPr lang="ko-KR" altLang="en-US" dirty="0">
                  <a:solidFill>
                    <a:schemeClr val="tx1"/>
                  </a:solidFill>
                </a:rPr>
                <a:t>흔히 안면인식장애라고 불리는 </a:t>
              </a:r>
              <a:r>
                <a:rPr lang="ko-KR" altLang="en-US" dirty="0" err="1">
                  <a:solidFill>
                    <a:schemeClr val="tx1"/>
                  </a:solidFill>
                </a:rPr>
                <a:t>안면실인증은</a:t>
              </a:r>
              <a:r>
                <a:rPr lang="ko-KR" altLang="en-US" dirty="0">
                  <a:solidFill>
                    <a:schemeClr val="tx1"/>
                  </a:solidFill>
                </a:rPr>
                <a:t> 얼굴을 인식하지 못하는 증상이나 장애를 말한다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</a:p>
            <a:p>
              <a:pPr fontAlgn="base"/>
              <a:r>
                <a:rPr lang="ko-KR" altLang="en-US" dirty="0">
                  <a:solidFill>
                    <a:schemeClr val="tx1"/>
                  </a:solidFill>
                </a:rPr>
                <a:t>장소나 사물에 대한 인식 장애를 동반하는 경우가 흔하며 얼굴에 대한 인식장애만 국한되어 나타나는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fontAlgn="base"/>
              <a:r>
                <a:rPr lang="ko-KR" altLang="en-US" dirty="0">
                  <a:solidFill>
                    <a:schemeClr val="tx1"/>
                  </a:solidFill>
                </a:rPr>
                <a:t>경우가 많다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fontAlgn="base"/>
              <a:endParaRPr lang="ko-KR" altLang="en-US" dirty="0">
                <a:solidFill>
                  <a:schemeClr val="tx1"/>
                </a:solidFill>
              </a:endParaRPr>
            </a:p>
            <a:p>
              <a:pPr fontAlgn="base"/>
              <a:r>
                <a:rPr lang="ko-KR" altLang="en-US" dirty="0">
                  <a:solidFill>
                    <a:schemeClr val="tx1"/>
                  </a:solidFill>
                </a:rPr>
                <a:t>증상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fontAlgn="base"/>
              <a:r>
                <a:rPr lang="ko-KR" altLang="en-US" dirty="0">
                  <a:solidFill>
                    <a:schemeClr val="tx1"/>
                  </a:solidFill>
                </a:rPr>
                <a:t>이 환자들은 거의 매일 보는 친숙한 사람들을 인식하는 데 어려움을 겪는다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대부분의 시간을 함께 보내는 배우자나 자녀들을 인식하는 데 어려움이 있으며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심지어 자기 자신의 얼굴을 인지하는 데도 어려움이 있다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이 환자들은 얼굴 대신에 머리 스타일이나 걸음걸이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의상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목소리 등의 다른 정보들을 이용하여 사람들을 구별한다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그러나 얼굴 이외의 다른 방법으로 사람을 분별하는 것은 얼굴을 통한 방법에 비해 효과적이지 못하다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 현재까지는 특별한 치료법이 없다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21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누구를 위한 제품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2" cy="5560623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061E73A-5ADE-4AC4-AAD7-8598A7FC6EB6}"/>
              </a:ext>
            </a:extLst>
          </p:cNvPr>
          <p:cNvSpPr txBox="1"/>
          <p:nvPr/>
        </p:nvSpPr>
        <p:spPr>
          <a:xfrm>
            <a:off x="1157416" y="2431844"/>
            <a:ext cx="3830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FFC000"/>
                </a:solidFill>
              </a:rPr>
              <a:t>안면실인증</a:t>
            </a:r>
            <a:r>
              <a:rPr lang="ko-KR" altLang="en-US" sz="3200" b="1" dirty="0">
                <a:solidFill>
                  <a:srgbClr val="FFC000"/>
                </a:solidFill>
              </a:rPr>
              <a:t> 해결을 위한</a:t>
            </a:r>
            <a:endParaRPr lang="en-US" altLang="ko-KR" sz="3200" b="1" dirty="0">
              <a:solidFill>
                <a:srgbClr val="FFC000"/>
              </a:solidFill>
            </a:endParaRPr>
          </a:p>
          <a:p>
            <a:r>
              <a:rPr lang="ko-KR" altLang="en-US" sz="3200" b="1" dirty="0">
                <a:solidFill>
                  <a:srgbClr val="FFC000"/>
                </a:solidFill>
              </a:rPr>
              <a:t> </a:t>
            </a:r>
            <a:r>
              <a:rPr lang="en-US" altLang="ko-KR" sz="3200" b="1" dirty="0">
                <a:solidFill>
                  <a:srgbClr val="FFC000"/>
                </a:solidFill>
              </a:rPr>
              <a:t>IOT </a:t>
            </a:r>
            <a:r>
              <a:rPr lang="ko-KR" altLang="en-US" sz="3200" b="1" dirty="0">
                <a:solidFill>
                  <a:srgbClr val="FFC000"/>
                </a:solidFill>
              </a:rPr>
              <a:t>제품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236FF-CAA9-4D36-B405-123E25C0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65" y="1159335"/>
            <a:ext cx="5206781" cy="52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09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사용할 제품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38715" y="973094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F081B4A-190C-44AF-8D99-C0E3F0926B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2" y="1349138"/>
            <a:ext cx="2067363" cy="16487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70770544" descr="EMB000022f846ad">
            <a:extLst>
              <a:ext uri="{FF2B5EF4-FFF2-40B4-BE49-F238E27FC236}">
                <a16:creationId xmlns:a16="http://schemas.microsoft.com/office/drawing/2014/main" id="{DD3348F1-F013-4532-A22B-3C0ED2F9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" y="3020148"/>
            <a:ext cx="2347673" cy="16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08E6C6-A3C3-4DD2-8F0E-5E56F6F13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34" y="1189577"/>
            <a:ext cx="1767736" cy="1463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E00740-9956-4718-8E73-49403AD46D05}"/>
              </a:ext>
            </a:extLst>
          </p:cNvPr>
          <p:cNvSpPr txBox="1"/>
          <p:nvPr/>
        </p:nvSpPr>
        <p:spPr>
          <a:xfrm>
            <a:off x="2791573" y="1552008"/>
            <a:ext cx="23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C000"/>
                </a:solidFill>
              </a:rPr>
              <a:t>아두이노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우노보드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CA52A1-ECCC-4152-AE65-91B7CF3D8A07}"/>
              </a:ext>
            </a:extLst>
          </p:cNvPr>
          <p:cNvSpPr txBox="1"/>
          <p:nvPr/>
        </p:nvSpPr>
        <p:spPr>
          <a:xfrm>
            <a:off x="7420617" y="1508221"/>
            <a:ext cx="23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블루투스 모듈</a:t>
            </a:r>
            <a:r>
              <a:rPr lang="en-US" altLang="ko-KR" b="1" dirty="0">
                <a:solidFill>
                  <a:srgbClr val="FFC000"/>
                </a:solidFill>
              </a:rPr>
              <a:t> 1</a:t>
            </a:r>
            <a:r>
              <a:rPr lang="ko-KR" altLang="en-US" b="1" dirty="0">
                <a:solidFill>
                  <a:srgbClr val="FFC000"/>
                </a:solidFill>
              </a:rPr>
              <a:t>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FC247-B23A-4135-B922-C576C9AE8243}"/>
              </a:ext>
            </a:extLst>
          </p:cNvPr>
          <p:cNvSpPr txBox="1"/>
          <p:nvPr/>
        </p:nvSpPr>
        <p:spPr>
          <a:xfrm>
            <a:off x="2739763" y="5000569"/>
            <a:ext cx="258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스피커 모듈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74E5E-8C43-4A11-94D5-9FEC043F94D4}"/>
              </a:ext>
            </a:extLst>
          </p:cNvPr>
          <p:cNvSpPr txBox="1"/>
          <p:nvPr/>
        </p:nvSpPr>
        <p:spPr>
          <a:xfrm>
            <a:off x="2739764" y="3409492"/>
            <a:ext cx="23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카메라 모듈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17908768" descr="EMB000022f846b6">
            <a:extLst>
              <a:ext uri="{FF2B5EF4-FFF2-40B4-BE49-F238E27FC236}">
                <a16:creationId xmlns:a16="http://schemas.microsoft.com/office/drawing/2014/main" id="{7B55B6D3-F880-458C-BE4C-52ECDB57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9121775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FE6BD1-900A-4C89-A029-962E01BCCB75}"/>
              </a:ext>
            </a:extLst>
          </p:cNvPr>
          <p:cNvSpPr txBox="1"/>
          <p:nvPr/>
        </p:nvSpPr>
        <p:spPr>
          <a:xfrm>
            <a:off x="7397011" y="2625889"/>
            <a:ext cx="23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사운드</a:t>
            </a:r>
            <a:r>
              <a:rPr lang="en-US" altLang="ko-KR" b="1" dirty="0">
                <a:solidFill>
                  <a:srgbClr val="FFC000"/>
                </a:solidFill>
              </a:rPr>
              <a:t> </a:t>
            </a:r>
            <a:r>
              <a:rPr lang="ko-KR" altLang="en-US" b="1" dirty="0">
                <a:solidFill>
                  <a:srgbClr val="FFC000"/>
                </a:solidFill>
              </a:rPr>
              <a:t>센서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CB3DA-CB3D-4521-9221-9DEFC85D2FB4}"/>
              </a:ext>
            </a:extLst>
          </p:cNvPr>
          <p:cNvSpPr txBox="1"/>
          <p:nvPr/>
        </p:nvSpPr>
        <p:spPr>
          <a:xfrm>
            <a:off x="7387970" y="3911233"/>
            <a:ext cx="23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조도 센서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99" y="3901764"/>
            <a:ext cx="1409973" cy="1283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03" y="5194879"/>
            <a:ext cx="1463763" cy="12944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87970" y="5267325"/>
            <a:ext cx="141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LED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388D8B-85BA-45D8-827E-92E3199210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58" y="4835947"/>
            <a:ext cx="1338140" cy="13458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2D73AF-27E5-46D0-96A7-9DC81C18AA7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t="27518" r="2076" b="22631"/>
          <a:stretch/>
        </p:blipFill>
        <p:spPr>
          <a:xfrm>
            <a:off x="5786769" y="2435245"/>
            <a:ext cx="1392592" cy="12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1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51539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제공하는 구체적인 세부기능</a:t>
            </a:r>
            <a:r>
              <a:rPr lang="en-US" altLang="ko-KR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서비스</a:t>
            </a: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432643" y="980019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17908768" descr="EMB000022f846b6">
            <a:extLst>
              <a:ext uri="{FF2B5EF4-FFF2-40B4-BE49-F238E27FC236}">
                <a16:creationId xmlns:a16="http://schemas.microsoft.com/office/drawing/2014/main" id="{7B55B6D3-F880-458C-BE4C-52ECDB57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9121775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ECB9A6-074A-4384-A7FE-43949FD0ACF1}"/>
              </a:ext>
            </a:extLst>
          </p:cNvPr>
          <p:cNvSpPr/>
          <p:nvPr/>
        </p:nvSpPr>
        <p:spPr>
          <a:xfrm>
            <a:off x="1864576" y="1241446"/>
            <a:ext cx="8134964" cy="498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어플에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내가 아는 지인들의 사진과 이름 등 정보를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저장해둔다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저장된 사람의 정보를 보고 </a:t>
            </a:r>
            <a:r>
              <a:rPr lang="ko-KR" altLang="en-US" kern="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싶을때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주소록 메뉴를 선택한다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FFC000"/>
                </a:solidFill>
                <a:latin typeface="+mj-lt"/>
                <a:ea typeface="함초롬바탕" panose="02030604000101010101" pitchFamily="18" charset="-127"/>
              </a:rPr>
              <a:t>2-2.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알아보고 싶은 사람이 있으면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카메라모듈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 메뉴를 선택한다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얼굴 인식이 되면 그 사람의 정보를 </a:t>
            </a:r>
            <a:r>
              <a:rPr lang="ko-KR" altLang="en-US" kern="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어플에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띄우고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스피커 모듈을 통해 사람의 이름을 음성으로 출력한다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사운드 센서를 이용하여 주변의 소음에 따라 출력되는 음성의 크기를 조절한다</a:t>
            </a:r>
            <a:r>
              <a:rPr lang="en-US" altLang="ko-KR" kern="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.)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어두울 경우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미약하게 플래시를 틀어 사진 촬영에 어려움이 없게 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200000"/>
              </a:lnSpc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>
              <a:lnSpc>
                <a:spcPct val="200000"/>
              </a:lnSpc>
            </a:pP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68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04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403970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아두이노 카메라 얼굴인식 결과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1668" y="882648"/>
            <a:ext cx="6185693" cy="566582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616677"/>
            <a:ext cx="6096000" cy="5922302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58812" y="1866304"/>
            <a:ext cx="2133203" cy="486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9046" y="2779117"/>
            <a:ext cx="3353593" cy="94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096000" y="576460"/>
            <a:ext cx="3998515" cy="21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추가로 필요한 부품 목록 및 예상 가격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70770544" descr="EMB000022f846ad">
            <a:extLst>
              <a:ext uri="{FF2B5EF4-FFF2-40B4-BE49-F238E27FC236}">
                <a16:creationId xmlns:a16="http://schemas.microsoft.com/office/drawing/2014/main" id="{DD3348F1-F013-4532-A22B-3C0ED2F9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04" y="2609228"/>
            <a:ext cx="3209114" cy="232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74E5E-8C43-4A11-94D5-9FEC043F94D4}"/>
              </a:ext>
            </a:extLst>
          </p:cNvPr>
          <p:cNvSpPr txBox="1"/>
          <p:nvPr/>
        </p:nvSpPr>
        <p:spPr>
          <a:xfrm>
            <a:off x="3895724" y="2946046"/>
            <a:ext cx="320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C000"/>
                </a:solidFill>
              </a:rPr>
              <a:t>카메라 모듈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6B9747-637A-44E2-B167-75EAA60700AE}"/>
              </a:ext>
            </a:extLst>
          </p:cNvPr>
          <p:cNvSpPr txBox="1"/>
          <p:nvPr/>
        </p:nvSpPr>
        <p:spPr>
          <a:xfrm>
            <a:off x="3877568" y="3584440"/>
            <a:ext cx="6513196" cy="135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dirty="0"/>
              <a:t>사람의 얼굴을 인지하기 위해 필요한 </a:t>
            </a:r>
            <a:r>
              <a:rPr lang="ko-KR" altLang="en-US" dirty="0" err="1"/>
              <a:t>아두이노</a:t>
            </a:r>
            <a:r>
              <a:rPr lang="ko-KR" altLang="en-US" dirty="0"/>
              <a:t> 카메라 모듈 </a:t>
            </a:r>
            <a:r>
              <a:rPr lang="en-US" altLang="ko-KR" dirty="0">
                <a:solidFill>
                  <a:schemeClr val="accent1"/>
                </a:solidFill>
              </a:rPr>
              <a:t>4500</a:t>
            </a:r>
            <a:r>
              <a:rPr lang="ko-KR" altLang="en-US" dirty="0">
                <a:solidFill>
                  <a:schemeClr val="accent1"/>
                </a:solidFill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65786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추가로 필요한 부품 목록 및 예상 가격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74E5E-8C43-4A11-94D5-9FEC043F94D4}"/>
              </a:ext>
            </a:extLst>
          </p:cNvPr>
          <p:cNvSpPr txBox="1"/>
          <p:nvPr/>
        </p:nvSpPr>
        <p:spPr>
          <a:xfrm>
            <a:off x="3895724" y="2946046"/>
            <a:ext cx="320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C000"/>
                </a:solidFill>
              </a:rPr>
              <a:t>스피커 모듈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6B9747-637A-44E2-B167-75EAA60700AE}"/>
              </a:ext>
            </a:extLst>
          </p:cNvPr>
          <p:cNvSpPr txBox="1"/>
          <p:nvPr/>
        </p:nvSpPr>
        <p:spPr>
          <a:xfrm>
            <a:off x="3877568" y="3584440"/>
            <a:ext cx="6513196" cy="135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50000"/>
              </a:lnSpc>
            </a:pPr>
            <a:r>
              <a:rPr lang="ko-KR" altLang="en-US" dirty="0"/>
              <a:t>사람의 이름을 출력할 스피커 모듈</a:t>
            </a:r>
          </a:p>
          <a:p>
            <a:pPr fontAlgn="base">
              <a:lnSpc>
                <a:spcPct val="250000"/>
              </a:lnSpc>
            </a:pPr>
            <a:r>
              <a:rPr lang="en-US" altLang="ko-KR" dirty="0">
                <a:solidFill>
                  <a:schemeClr val="accent1"/>
                </a:solidFill>
              </a:rPr>
              <a:t>9000</a:t>
            </a:r>
            <a:r>
              <a:rPr lang="ko-KR" altLang="en-US" dirty="0">
                <a:solidFill>
                  <a:schemeClr val="accent1"/>
                </a:solidFill>
              </a:rPr>
              <a:t>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B99C9-2F52-42D2-9A9F-5A90E56A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1" y="2771775"/>
            <a:ext cx="2388327" cy="24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15206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</a:rPr>
                <a:t>13</a:t>
              </a:r>
              <a:endParaRPr lang="ko-KR" altLang="en-US" sz="2600" dirty="0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dirty="0" err="1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구글</a:t>
            </a:r>
            <a:r>
              <a:rPr lang="ko-KR" altLang="en-US" sz="24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키워드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824D4-B306-4482-A57D-534D290BC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1"/>
          <a:stretch/>
        </p:blipFill>
        <p:spPr>
          <a:xfrm>
            <a:off x="386508" y="1036064"/>
            <a:ext cx="3855696" cy="5586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E091ED-08C8-40A3-BB68-D62655F00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1"/>
          <a:stretch/>
        </p:blipFill>
        <p:spPr>
          <a:xfrm>
            <a:off x="4361406" y="361584"/>
            <a:ext cx="3855696" cy="6309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66D46A-54FA-4DF9-A9BA-49CA2ED69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r="-226" b="13610"/>
          <a:stretch/>
        </p:blipFill>
        <p:spPr>
          <a:xfrm>
            <a:off x="7919796" y="381000"/>
            <a:ext cx="3855696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49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</a:rPr>
                <a:t>14</a:t>
              </a:r>
              <a:endParaRPr lang="ko-KR" altLang="en-US" sz="2600" dirty="0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78826" y="323455"/>
            <a:ext cx="2598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팀원 역할 및 출처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CCEA53F-E9F1-4B88-992C-320BA565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9C8AB2E-0E2E-4B56-9013-82D9BE7E2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FB9A55-7018-4D3C-87FD-B64F3BB9D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74E5E-8C43-4A11-94D5-9FEC043F94D4}"/>
              </a:ext>
            </a:extLst>
          </p:cNvPr>
          <p:cNvSpPr txBox="1"/>
          <p:nvPr/>
        </p:nvSpPr>
        <p:spPr>
          <a:xfrm>
            <a:off x="773970" y="1400382"/>
            <a:ext cx="915108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 err="1"/>
              <a:t>안면실인증</a:t>
            </a:r>
            <a:r>
              <a:rPr lang="ko-KR" altLang="en-US" sz="2800" dirty="0"/>
              <a:t> 지식백과</a:t>
            </a:r>
          </a:p>
          <a:p>
            <a:pPr fontAlgn="base"/>
            <a:r>
              <a:rPr lang="en-US" altLang="ko-KR" sz="2800" dirty="0"/>
              <a:t>https://terms.naver.com/entry.nhn?docId=2120090&amp;cid=51007&amp;categoryId=51007</a:t>
            </a:r>
            <a:endParaRPr lang="ko-KR" altLang="en-US" sz="2800" dirty="0"/>
          </a:p>
          <a:p>
            <a:pPr fontAlgn="base"/>
            <a:r>
              <a:rPr lang="ko-KR" altLang="en-US" sz="2800" dirty="0"/>
              <a:t>가격정보 </a:t>
            </a:r>
            <a:r>
              <a:rPr lang="en-US" altLang="ko-KR" sz="2800" u="sng" dirty="0">
                <a:hlinkClick r:id="rId2"/>
              </a:rPr>
              <a:t>https://shopping.naver.com/</a:t>
            </a:r>
            <a:endParaRPr lang="ko-KR" altLang="en-US" sz="2800" dirty="0"/>
          </a:p>
          <a:p>
            <a:pPr fontAlgn="base"/>
            <a:r>
              <a:rPr lang="ko-KR" altLang="en-US" sz="2800" dirty="0"/>
              <a:t>센서 이미지</a:t>
            </a:r>
          </a:p>
          <a:p>
            <a:pPr fontAlgn="base"/>
            <a:r>
              <a:rPr lang="en-US" altLang="ko-KR" sz="2800" u="sng" dirty="0">
                <a:hlinkClick r:id="rId3"/>
              </a:rPr>
              <a:t>https://blog.naver.com/chandong83/221234633002</a:t>
            </a:r>
            <a:endParaRPr lang="ko-KR" altLang="en-US" sz="2800" dirty="0"/>
          </a:p>
          <a:p>
            <a:pPr fontAlgn="base"/>
            <a:r>
              <a:rPr lang="en-US" altLang="ko-KR" sz="2800" u="sng" dirty="0">
                <a:hlinkClick r:id="rId4"/>
              </a:rPr>
              <a:t>https://search.naver.com/search.naver?where=image&amp;sm=tab_jum&amp;query=%EC%95%84%EB%91%90%EC%9D%B4%EB%85%B8+%EC%B9%B4%EB%A9%94%EB%9D%BC%EB%AA%A8%EB%93%88</a:t>
            </a:r>
            <a:endParaRPr lang="ko-KR" altLang="en-US" sz="2800" dirty="0"/>
          </a:p>
          <a:p>
            <a:pPr fontAlgn="base"/>
            <a:r>
              <a:rPr lang="en-US" altLang="ko-KR" sz="2800" dirty="0"/>
              <a:t>https://search.shopping.naver.com/detail/lite.nhn?nv_mid=12314197794&amp;frm=NVSCIMG&amp;query=%EC%95%84%EB%91%90%EC%9D%B4%EB%85%B8%20%EC%A0%81%EC%99%B8%EC%84%A0%EC%9D%B8%EC%B2%B4%EA%B0%90%EC%A7%80%EC%84%BC%EC%84%9C&amp;NaPm=ct%3Djna0go2g%7Cci%3D7a5e8e2b60418801dbfb9f1f90cc34fd06a10112%7Ctr%3Dimg%7Csn%3D95694%7Chk%3De4f92bcbe9c462adea96949133a8cf65dbb9cf49</a:t>
            </a:r>
            <a:endParaRPr lang="ko-KR" altLang="en-US" sz="2800" dirty="0"/>
          </a:p>
          <a:p>
            <a:endParaRPr lang="ko-KR" altLang="en-US" sz="2600" dirty="0">
              <a:solidFill>
                <a:prstClr val="black"/>
              </a:solidFill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AF117D-7FEA-41E2-B17B-4572A9AD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4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05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1365496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TTS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기능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14163" y="1439661"/>
            <a:ext cx="10259219" cy="393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/>
              <a:t>TTS</a:t>
            </a:r>
            <a:r>
              <a:rPr lang="ko-KR" altLang="en-US" sz="3600"/>
              <a:t>란</a:t>
            </a:r>
            <a:r>
              <a:rPr lang="en-US" altLang="ko-KR" sz="3600"/>
              <a:t>?</a:t>
            </a:r>
          </a:p>
          <a:p>
            <a:pPr>
              <a:defRPr/>
            </a:pPr>
            <a:endParaRPr lang="en-US" altLang="ko-KR" sz="3600"/>
          </a:p>
          <a:p>
            <a:pPr>
              <a:defRPr/>
            </a:pPr>
            <a:r>
              <a:rPr lang="en-US" altLang="ko-KR" sz="3600"/>
              <a:t>-&gt;Text to Speech</a:t>
            </a:r>
            <a:r>
              <a:rPr lang="ko-KR" altLang="en-US" sz="3600"/>
              <a:t>의 </a:t>
            </a:r>
            <a:r>
              <a:rPr lang="en-US" altLang="ko-KR" sz="3600"/>
              <a:t>줄임말로는 TTS, 우리말로는 '음성합성 시스템'이라 부른다. </a:t>
            </a:r>
          </a:p>
          <a:p>
            <a:pPr>
              <a:defRPr/>
            </a:pPr>
            <a:r>
              <a:rPr lang="en-US" altLang="ko-KR" sz="3600"/>
              <a:t>문자음성 자동변환 기술</a:t>
            </a:r>
            <a:r>
              <a:rPr lang="ko-KR" altLang="en-US" sz="3600"/>
              <a:t>로</a:t>
            </a:r>
            <a:r>
              <a:rPr lang="en-US" altLang="ko-KR" sz="3600"/>
              <a:t>,</a:t>
            </a:r>
            <a:r>
              <a:rPr lang="ko-KR" altLang="en-US" sz="3600"/>
              <a:t> </a:t>
            </a:r>
            <a:r>
              <a:rPr lang="en-US" altLang="ko-KR" sz="3600"/>
              <a:t>미리 녹음된 육성을 이용하는 현재의 음성 서비스와는 달리 문자를 바로 소리로 바꿔 전달하는 것</a:t>
            </a:r>
            <a:r>
              <a:rPr lang="ko-KR" altLang="en-US" sz="3600"/>
              <a:t>이다</a:t>
            </a:r>
            <a:r>
              <a:rPr lang="en-US" altLang="ko-KR" sz="3600"/>
              <a:t>.</a:t>
            </a:r>
            <a:r>
              <a:rPr lang="ko-KR" altLang="en-US" sz="36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05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3670547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TTS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기능과 얼굴인식 연동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99281" y="1270991"/>
            <a:ext cx="10060781" cy="320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1.</a:t>
            </a:r>
            <a:r>
              <a:rPr lang="ko-KR" altLang="en-US" sz="3400"/>
              <a:t> </a:t>
            </a:r>
            <a:r>
              <a:rPr lang="en-US" altLang="ko-KR" sz="3400"/>
              <a:t>face_recog.py</a:t>
            </a:r>
            <a:r>
              <a:rPr lang="ko-KR" altLang="en-US" sz="3400"/>
              <a:t> 코드에서 파일을 열고</a:t>
            </a:r>
            <a:r>
              <a:rPr lang="en-US" altLang="ko-KR" sz="3400"/>
              <a:t>,</a:t>
            </a:r>
            <a:r>
              <a:rPr lang="ko-KR" altLang="en-US" sz="3400"/>
              <a:t> </a:t>
            </a:r>
            <a:r>
              <a:rPr lang="en-US" altLang="ko-KR" sz="3400"/>
              <a:t>sample.txt</a:t>
            </a:r>
            <a:r>
              <a:rPr lang="ko-KR" altLang="en-US" sz="3400"/>
              <a:t>에다가 인식된 사람의 이름을 추가한다</a:t>
            </a:r>
            <a:r>
              <a:rPr lang="en-US" altLang="ko-KR" sz="3400"/>
              <a:t>.</a:t>
            </a:r>
            <a:r>
              <a:rPr lang="ko-KR" altLang="en-US" sz="3400"/>
              <a:t> </a:t>
            </a:r>
          </a:p>
          <a:p>
            <a:pPr>
              <a:defRPr/>
            </a:pPr>
            <a:endParaRPr lang="ko-KR" altLang="en-US" sz="3400"/>
          </a:p>
          <a:p>
            <a:pPr>
              <a:defRPr/>
            </a:pPr>
            <a:endParaRPr lang="ko-KR" altLang="en-US" sz="3400"/>
          </a:p>
          <a:p>
            <a:pPr>
              <a:defRPr/>
            </a:pPr>
            <a:r>
              <a:rPr lang="en-US" altLang="ko-KR" sz="3400"/>
              <a:t>2.</a:t>
            </a:r>
            <a:r>
              <a:rPr lang="ko-KR" altLang="en-US" sz="3400"/>
              <a:t> </a:t>
            </a:r>
            <a:r>
              <a:rPr lang="en-US" altLang="ko-KR" sz="3400"/>
              <a:t>tts </a:t>
            </a:r>
            <a:r>
              <a:rPr lang="ko-KR" altLang="en-US" sz="3400"/>
              <a:t>코드에서 추가된 이름을 </a:t>
            </a:r>
            <a:r>
              <a:rPr lang="en-US" altLang="ko-KR" sz="3400"/>
              <a:t>mp3</a:t>
            </a:r>
            <a:r>
              <a:rPr lang="ko-KR" altLang="en-US" sz="3400"/>
              <a:t>로 저장하고 재생한다</a:t>
            </a:r>
            <a:r>
              <a:rPr lang="en-US" altLang="ko-KR" sz="3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05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3670547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TTS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기능과 얼굴인식 연동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rcRect l="-840" t="8990" b="16400"/>
          <a:stretch>
            <a:fillRect/>
          </a:stretch>
        </p:blipFill>
        <p:spPr>
          <a:xfrm>
            <a:off x="2099666" y="815065"/>
            <a:ext cx="8339931" cy="593379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712640" y="2431851"/>
            <a:ext cx="6211095" cy="625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05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3670547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TTS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기능과 얼굴인식 연동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KakaoTalk_Video_20181120_2018_58_380">
            <a:hlinkClick r:id="" action="ppaction://media"/>
            <a:extLst>
              <a:ext uri="{FF2B5EF4-FFF2-40B4-BE49-F238E27FC236}">
                <a16:creationId xmlns:a16="http://schemas.microsoft.com/office/drawing/2014/main" id="{E0C7E0D3-2460-4D32-B5D1-61BAE4332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2004" y="1178334"/>
            <a:ext cx="9390009" cy="5268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2184647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조도 센서 연결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6624" y="1370210"/>
            <a:ext cx="9673828" cy="36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09203" y="1568648"/>
            <a:ext cx="9842500" cy="36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28265" y="1568648"/>
            <a:ext cx="2123281" cy="36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98500" y="1142007"/>
            <a:ext cx="9068594" cy="546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/>
              <a:t>int cds_sensor=A0;</a:t>
            </a:r>
          </a:p>
          <a:p>
            <a:pPr>
              <a:defRPr/>
            </a:pPr>
            <a:r>
              <a:rPr lang="en-US" altLang="en-US" sz="1600"/>
              <a:t>int LED=2;</a:t>
            </a:r>
          </a:p>
          <a:p>
            <a:pPr>
              <a:defRPr/>
            </a:pPr>
            <a:endParaRPr lang="en-US" altLang="en-US" sz="1600"/>
          </a:p>
          <a:p>
            <a:pPr>
              <a:defRPr/>
            </a:pPr>
            <a:r>
              <a:rPr lang="en-US" altLang="en-US" sz="1600"/>
              <a:t>void setup() {</a:t>
            </a:r>
          </a:p>
          <a:p>
            <a:pPr>
              <a:defRPr/>
            </a:pPr>
            <a:r>
              <a:rPr lang="en-US" altLang="en-US" sz="1600"/>
              <a:t> Serial.begin(9600);</a:t>
            </a:r>
          </a:p>
          <a:p>
            <a:pPr>
              <a:defRPr/>
            </a:pPr>
            <a:r>
              <a:rPr lang="en-US" altLang="en-US" sz="1600"/>
              <a:t> pinMode(LED,OUTPUT);</a:t>
            </a:r>
          </a:p>
          <a:p>
            <a:pPr>
              <a:defRPr/>
            </a:pPr>
            <a:r>
              <a:rPr lang="en-US" altLang="en-US" sz="1600"/>
              <a:t>  //pinMode(9, OUTPUT);</a:t>
            </a:r>
          </a:p>
          <a:p>
            <a:pPr>
              <a:defRPr/>
            </a:pPr>
            <a:r>
              <a:rPr lang="en-US" altLang="en-US" sz="1600"/>
              <a:t>}</a:t>
            </a:r>
          </a:p>
          <a:p>
            <a:pPr>
              <a:defRPr/>
            </a:pPr>
            <a:r>
              <a:rPr lang="en-US" altLang="en-US" sz="1600"/>
              <a:t> </a:t>
            </a:r>
          </a:p>
          <a:p>
            <a:pPr>
              <a:defRPr/>
            </a:pPr>
            <a:r>
              <a:rPr lang="en-US" altLang="en-US" sz="1600"/>
              <a:t>void loop() {</a:t>
            </a:r>
          </a:p>
          <a:p>
            <a:pPr>
              <a:defRPr/>
            </a:pPr>
            <a:r>
              <a:rPr lang="en-US" altLang="en-US" sz="1600"/>
              <a:t>  int cds_val=analogRead(cds_sensor);</a:t>
            </a:r>
          </a:p>
          <a:p>
            <a:pPr>
              <a:defRPr/>
            </a:pPr>
            <a:r>
              <a:rPr lang="en-US" altLang="en-US" sz="1600"/>
              <a:t>  Serial.print("Cds=");</a:t>
            </a:r>
          </a:p>
          <a:p>
            <a:pPr>
              <a:defRPr/>
            </a:pPr>
            <a:r>
              <a:rPr lang="en-US" altLang="en-US" sz="1600"/>
              <a:t>  Serial.println(cds_val);</a:t>
            </a:r>
          </a:p>
          <a:p>
            <a:pPr>
              <a:defRPr/>
            </a:pPr>
            <a:r>
              <a:rPr lang="en-US" altLang="en-US" sz="1600"/>
              <a:t>  if(cds_val&gt;800){</a:t>
            </a:r>
          </a:p>
          <a:p>
            <a:pPr>
              <a:defRPr/>
            </a:pPr>
            <a:r>
              <a:rPr lang="en-US" altLang="en-US" sz="1600"/>
              <a:t>    digitalWrite(LED,HIGH);</a:t>
            </a:r>
          </a:p>
          <a:p>
            <a:pPr>
              <a:defRPr/>
            </a:pPr>
            <a:r>
              <a:rPr lang="en-US" altLang="en-US" sz="1600"/>
              <a:t>    }</a:t>
            </a:r>
          </a:p>
          <a:p>
            <a:pPr>
              <a:defRPr/>
            </a:pPr>
            <a:r>
              <a:rPr lang="en-US" altLang="en-US" sz="1600"/>
              <a:t>    else{</a:t>
            </a:r>
          </a:p>
          <a:p>
            <a:pPr>
              <a:defRPr/>
            </a:pPr>
            <a:r>
              <a:rPr lang="en-US" altLang="en-US" sz="1600"/>
              <a:t>      digitalWrite(LED,LOW);</a:t>
            </a:r>
          </a:p>
          <a:p>
            <a:pPr>
              <a:defRPr/>
            </a:pPr>
            <a:r>
              <a:rPr lang="en-US" altLang="en-US" sz="1600"/>
              <a:t>      Serial.println("LED OFF");</a:t>
            </a:r>
          </a:p>
          <a:p>
            <a:pPr>
              <a:defRPr/>
            </a:pPr>
            <a:r>
              <a:rPr lang="en-US" altLang="en-US" sz="1600"/>
              <a:t>      }</a:t>
            </a:r>
          </a:p>
          <a:p>
            <a:pPr>
              <a:defRPr/>
            </a:pPr>
            <a:r>
              <a:rPr lang="en-US" altLang="en-US" sz="1600"/>
              <a:t>      delay(500);</a:t>
            </a:r>
          </a:p>
          <a:p>
            <a:pPr>
              <a:defRPr/>
            </a:pPr>
            <a:r>
              <a:rPr lang="en-US" altLang="en-US" sz="1600"/>
              <a:t>}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41647" y="1454032"/>
            <a:ext cx="6749097" cy="444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2184647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조도 센서 연결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36624" y="1370210"/>
            <a:ext cx="9673828" cy="36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09203" y="1568648"/>
            <a:ext cx="9842500" cy="36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28265" y="1568648"/>
            <a:ext cx="2123281" cy="36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" name="KakaoTalk_Video_20181120_2020_04_291">
            <a:hlinkClick r:id="" action="ppaction://media"/>
            <a:extLst>
              <a:ext uri="{FF2B5EF4-FFF2-40B4-BE49-F238E27FC236}">
                <a16:creationId xmlns:a16="http://schemas.microsoft.com/office/drawing/2014/main" id="{3C5E9210-6764-438E-9E15-3A4ECE48D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097" y="1214529"/>
            <a:ext cx="5953421" cy="524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07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3" y="330158"/>
            <a:ext cx="1660772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IOT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디자인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pic>
        <p:nvPicPr>
          <p:cNvPr id="3" name="KakaoTalk_Video_20181120_2020_52_619">
            <a:hlinkClick r:id="" action="ppaction://media"/>
            <a:extLst>
              <a:ext uri="{FF2B5EF4-FFF2-40B4-BE49-F238E27FC236}">
                <a16:creationId xmlns:a16="http://schemas.microsoft.com/office/drawing/2014/main" id="{31C0D28C-6E56-434A-9E40-BC7C24F195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914" y="1163985"/>
            <a:ext cx="5094499" cy="5349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1413</Words>
  <Application>Microsoft Office PowerPoint</Application>
  <PresentationFormat>와이드스크린</PresentationFormat>
  <Paragraphs>203</Paragraphs>
  <Slides>23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맑은 고딕 Semilight</vt:lpstr>
      <vt:lpstr>야놀자 야체 B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미희</dc:creator>
  <cp:lastModifiedBy>박 미희</cp:lastModifiedBy>
  <cp:revision>1</cp:revision>
  <dcterms:created xsi:type="dcterms:W3CDTF">2020-12-28T07:00:09Z</dcterms:created>
  <dcterms:modified xsi:type="dcterms:W3CDTF">2020-12-28T07:02:16Z</dcterms:modified>
</cp:coreProperties>
</file>